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8"/>
    <p:restoredTop sz="94621"/>
  </p:normalViewPr>
  <p:slideViewPr>
    <p:cSldViewPr snapToGrid="0" snapToObjects="1">
      <p:cViewPr varScale="1">
        <p:scale>
          <a:sx n="58" d="100"/>
          <a:sy n="58" d="100"/>
        </p:scale>
        <p:origin x="24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rPr dirty="0"/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Calibri" panose="020F0502020204030204" pitchFamily="34" charset="0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Tabular Data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345407-6616-5640-9925-6AE39161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309425"/>
            <a:ext cx="4495800" cy="471924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support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Extension: .xlsx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63706"/>
            <a:ext cx="443954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00583"/>
            <a:ext cx="609782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is a simple data format that stands for</a:t>
            </a:r>
            <a:br>
              <a:rPr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omma-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eparated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alues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no way to specify font, borders, cell size,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73583"/>
            <a:ext cx="648414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just open in any editor (notepad, </a:t>
            </a:r>
            <a:r>
              <a:rPr dirty="0" err="1">
                <a:latin typeface="+mn-lt"/>
              </a:rPr>
              <a:t>textedit</a:t>
            </a:r>
            <a:r>
              <a:rPr dirty="0">
                <a:latin typeface="+mn-lt"/>
              </a:rPr>
              <a:t>, idle, </a:t>
            </a:r>
            <a:r>
              <a:rPr dirty="0" err="1">
                <a:latin typeface="+mn-lt"/>
              </a:rPr>
              <a:t>etc</a:t>
            </a:r>
            <a:r>
              <a:rPr dirty="0">
                <a:latin typeface="+mn-lt"/>
              </a:rPr>
              <a:t>)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48373"/>
            <a:ext cx="443954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n-lt"/>
              </a:rPr>
              <a:t>Name,Date,Time,Status,Latitude,Longitude,WindSpeed,Ocean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 err="1">
                <a:latin typeface="+mn-lt"/>
              </a:rPr>
              <a:t>Name,Date,Time,Status,Latitude,Longitude,WindSpeed,Ocean</a:t>
            </a:r>
            <a:endParaRPr lang="en-US"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lang="en-US" dirty="0">
                <a:latin typeface="+mn-lt"/>
              </a:rP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>
            <p:extLst>
              <p:ext uri="{D42A27DB-BD31-4B8C-83A1-F6EECF244321}">
                <p14:modId xmlns:p14="http://schemas.microsoft.com/office/powerpoint/2010/main" val="2737378072"/>
              </p:ext>
            </p:extLst>
          </p:nvPr>
        </p:nvGraphicFramePr>
        <p:xfrm>
          <a:off x="1079574" y="2467592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dirty="0"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1638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1992149" y="6331638"/>
            <a:ext cx="167815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63417" y="6331638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1638"/>
            <a:ext cx="51906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274025" y="6334714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374145" y="6331638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519120" y="6331638"/>
            <a:ext cx="4981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025397" y="6331638"/>
            <a:ext cx="157880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>
                <a:latin typeface="+mj-lt"/>
              </a:rPr>
              <a:t>Name,Date,Time,Status,Latitude,Longitude,WindSpeed,Ocean</a:t>
            </a:r>
            <a:endParaRPr dirty="0">
              <a:latin typeface="+mj-lt"/>
            </a:endParaRP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HEIDI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19671019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1200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 TD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20.5N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54.0W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25</a:t>
            </a: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j-lt"/>
              </a:rPr>
              <a:t>,</a:t>
            </a:r>
            <a:r>
              <a:rPr dirty="0">
                <a:latin typeface="+mj-lt"/>
              </a:rP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>
                <a:latin typeface="+mj-lt"/>
              </a:rP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475230" y="653664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757109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446370" y="6524563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169423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127935" y="6524562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399169" y="652456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7904372" y="6524560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comparison to spreadsheet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</a:t>
            </a:r>
            <a:r>
              <a:rPr lang="en-US"/>
              <a:t>6</a:t>
            </a:r>
            <a:r>
              <a:t> of </a:t>
            </a:r>
            <a:r>
              <a:rPr dirty="0" err="1"/>
              <a:t>Sweigart</a:t>
            </a:r>
            <a:r>
              <a:rPr dirty="0"/>
              <a:t>, to (and including)</a:t>
            </a:r>
            <a:br>
              <a:rPr dirty="0"/>
            </a:br>
            <a:r>
              <a:rPr dirty="0"/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653510" y="8943454"/>
            <a:ext cx="58691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https://automatetheboringstuff.com/chapter14/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17461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530686" y="5078810"/>
            <a:ext cx="9943428" cy="28725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rPr dirty="0">
                <a:latin typeface="+mj-lt"/>
              </a:rPr>
              <a:t>We call characters that act a separators “</a:t>
            </a:r>
            <a:r>
              <a:rPr b="1" dirty="0">
                <a:latin typeface="+mj-lt"/>
              </a:rPr>
              <a:t>delimiters</a:t>
            </a:r>
            <a:r>
              <a:rPr dirty="0">
                <a:latin typeface="+mj-lt"/>
              </a:rPr>
              <a:t>”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Newlines delimit rows</a:t>
            </a:r>
          </a:p>
          <a:p>
            <a:pPr>
              <a:defRPr sz="3600" b="0"/>
            </a:pPr>
            <a:endParaRPr dirty="0">
              <a:latin typeface="+mj-lt"/>
            </a:endParaRPr>
          </a:p>
          <a:p>
            <a:pPr>
              <a:defRPr sz="3600" b="0"/>
            </a:pPr>
            <a:r>
              <a:rPr dirty="0">
                <a:latin typeface="+mj-lt"/>
              </a:rP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/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+mj-lt"/>
              </a:rP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rPr dirty="0">
                <a:latin typeface="+mj-lt"/>
              </a:rP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 dirty="0">
                <a:latin typeface="+mj-lt"/>
              </a:rPr>
              <a:t>what if</a:t>
            </a:r>
            <a:r>
              <a:rPr dirty="0">
                <a:latin typeface="+mj-lt"/>
              </a:rP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84661" y="6888738"/>
            <a:ext cx="783547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j-lt"/>
              </a:rP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rPr dirty="0">
                <a:latin typeface="+mn-lt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+mn-lt"/>
              </a:rP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+mn-lt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07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5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21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4985544"/>
            <a:ext cx="1687680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43" name="????"/>
          <p:cNvSpPr txBox="1"/>
          <p:nvPr/>
        </p:nvSpPr>
        <p:spPr>
          <a:xfrm>
            <a:off x="100646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Baker</a:t>
            </a:r>
            <a:r>
              <a:rPr dirty="0">
                <a:latin typeface="+mn-lt"/>
              </a:rP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63" name="&quot;Baker&quot;"/>
          <p:cNvSpPr txBox="1"/>
          <p:nvPr/>
        </p:nvSpPr>
        <p:spPr>
          <a:xfrm>
            <a:off x="10072303" y="1462034"/>
            <a:ext cx="106439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83" name="????"/>
          <p:cNvSpPr txBox="1"/>
          <p:nvPr/>
        </p:nvSpPr>
        <p:spPr>
          <a:xfrm>
            <a:off x="10039270" y="1457767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1975</a:t>
            </a:r>
            <a:r>
              <a:rPr>
                <a:latin typeface="+mn-lt"/>
              </a:rP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[“name”, “year”, …],</a:t>
            </a:r>
            <a:br>
              <a:rPr dirty="0">
                <a:latin typeface="+mn-lt"/>
              </a:rPr>
            </a:br>
            <a:r>
              <a:rPr dirty="0"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latin typeface="+mn-lt"/>
              </a:rP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815453" y="1457767"/>
            <a:ext cx="143789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03" name="“1975”"/>
          <p:cNvSpPr txBox="1"/>
          <p:nvPr/>
        </p:nvSpPr>
        <p:spPr>
          <a:xfrm>
            <a:off x="10113981" y="1462034"/>
            <a:ext cx="98103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name,year,mph,damage,deaths</a:t>
            </a:r>
            <a:endParaRPr dirty="0"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23" name="????"/>
          <p:cNvSpPr txBox="1"/>
          <p:nvPr/>
        </p:nvSpPr>
        <p:spPr>
          <a:xfrm>
            <a:off x="100646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CSVs</a:t>
            </a:r>
          </a:p>
          <a:p>
            <a:pPr marL="0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Reading a CSV to a list of lists</a:t>
            </a:r>
          </a:p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43" name="&quot;38&quot;"/>
          <p:cNvSpPr txBox="1"/>
          <p:nvPr/>
        </p:nvSpPr>
        <p:spPr>
          <a:xfrm>
            <a:off x="10159982" y="1462034"/>
            <a:ext cx="66043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>
                <a:latin typeface="+mn-lt"/>
              </a:rP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63" name="????"/>
          <p:cNvSpPr txBox="1"/>
          <p:nvPr/>
        </p:nvSpPr>
        <p:spPr>
          <a:xfrm>
            <a:off x="10267870" y="1462034"/>
            <a:ext cx="67326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>
                <a:latin typeface="+mn-lt"/>
              </a:rP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627341" y="1757938"/>
            <a:ext cx="301524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>
                <a:latin typeface="+mn-lt"/>
              </a:rPr>
              <a:t>name,year,mph,</a:t>
            </a:r>
            <a:r>
              <a:rPr b="1" dirty="0" err="1">
                <a:solidFill>
                  <a:srgbClr val="FF0000"/>
                </a:solidFill>
                <a:latin typeface="+mn-lt"/>
              </a:rPr>
              <a:t>damage</a:t>
            </a:r>
            <a:r>
              <a:rPr dirty="0" err="1">
                <a:latin typeface="+mn-lt"/>
              </a:rPr>
              <a:t>,</a:t>
            </a:r>
            <a:r>
              <a:rPr dirty="0" err="1">
                <a:solidFill>
                  <a:schemeClr val="tx1"/>
                </a:solidFill>
                <a:latin typeface="+mn-lt"/>
              </a:rPr>
              <a:t>deaths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>
                <a:latin typeface="+mn-lt"/>
              </a:rPr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1342742" y="6406138"/>
            <a:ext cx="37622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1" name="Save As…"/>
          <p:cNvSpPr txBox="1"/>
          <p:nvPr/>
        </p:nvSpPr>
        <p:spPr>
          <a:xfrm>
            <a:off x="3498388" y="5268973"/>
            <a:ext cx="10804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latin typeface="+mn-lt"/>
              </a:rP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8226565" y="373479"/>
            <a:ext cx="2484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+mn-lt"/>
              </a:rP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7" name="[…"/>
          <p:cNvSpPr txBox="1"/>
          <p:nvPr/>
        </p:nvSpPr>
        <p:spPr>
          <a:xfrm>
            <a:off x="7146329" y="2678887"/>
            <a:ext cx="293509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[“name”, “year”, …],</a:t>
            </a:r>
            <a:br>
              <a:rPr>
                <a:latin typeface="+mn-lt"/>
              </a:rPr>
            </a:br>
            <a:r>
              <a:rPr>
                <a:latin typeface="+mn-lt"/>
              </a:rP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+mn-lt"/>
              </a:rP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6064949" y="3252451"/>
            <a:ext cx="13898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>
                <a:latin typeface="+mn-lt"/>
              </a:rP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768164" y="1457767"/>
            <a:ext cx="153247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>
                <a:latin typeface="+mn-lt"/>
              </a:rP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>
              <a:latin typeface="+mn-lt"/>
            </a:endParaRPr>
          </a:p>
        </p:txBody>
      </p:sp>
      <p:sp>
        <p:nvSpPr>
          <p:cNvPr id="483" name="&quot;damage&quot;"/>
          <p:cNvSpPr txBox="1"/>
          <p:nvPr/>
        </p:nvSpPr>
        <p:spPr>
          <a:xfrm>
            <a:off x="10082036" y="1457767"/>
            <a:ext cx="134972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>
                <a:latin typeface="+mn-lt"/>
              </a:rP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185640"/>
            <a:ext cx="9020098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rPr dirty="0">
                <a:latin typeface="+mn-lt"/>
              </a:rPr>
              <a:t>   [['4/5/2015 13:34', 'Apples', '73'], ['4/5/2015 3:41', 'Cherries', '85'],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['4/6/2015 12:46', 'Pears', '14'], ['4/8/2015 8:59', 'Oranges', '52'],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2:07', 'Apples', '152'], ['4/10/2015 18:10', 'Bananas', '23'],</a:t>
            </a:r>
          </a:p>
          <a:p>
            <a:pPr algn="l">
              <a:defRPr b="0"/>
            </a:pPr>
            <a:r>
              <a:rPr dirty="0">
                <a:latin typeface="+mn-lt"/>
              </a:rP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j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j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j-lt"/>
              </a:rP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707564" y="6087606"/>
            <a:ext cx="558967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rPr dirty="0">
                <a:latin typeface="+mn-lt"/>
              </a:rPr>
              <a:t>let's generalize this to a function</a:t>
            </a:r>
          </a:p>
          <a:p>
            <a:pPr lvl="1">
              <a:defRPr b="0"/>
            </a:pPr>
            <a:r>
              <a:rPr dirty="0">
                <a:latin typeface="+mn-lt"/>
              </a:rPr>
              <a:t>(don't need to know exactly how the code</a:t>
            </a:r>
          </a:p>
          <a:p>
            <a:pPr lvl="1">
              <a:defRPr b="0"/>
            </a:pPr>
            <a:r>
              <a:rPr dirty="0">
                <a:latin typeface="+mn-lt"/>
              </a:rP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6" name="import csv…"/>
          <p:cNvSpPr txBox="1"/>
          <p:nvPr/>
        </p:nvSpPr>
        <p:spPr>
          <a:xfrm>
            <a:off x="2245918" y="2675882"/>
            <a:ext cx="10672665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243358" y="4857619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1045402" y="39148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exampleFile = open(filename</a:t>
            </a:r>
            <a:r>
              <a:rPr>
                <a:solidFill>
                  <a:schemeClr val="accent1"/>
                </a:solidFill>
              </a:rPr>
              <a:t>, encoding="utf-8"</a:t>
            </a:r>
            <a:r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exampleReader = csv.reader(exampleFile)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exampleData = list(exampleReader)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exampleFile.close()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return exampleData</a:t>
            </a:r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restaurant name, give </a:t>
            </a:r>
            <a:r>
              <a:rPr dirty="0" err="1"/>
              <a:t>x,y</a:t>
            </a:r>
            <a:r>
              <a:rPr dirty="0"/>
              <a:t> coordinates for it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Restaurant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rlookup.py </a:t>
            </a:r>
            <a:r>
              <a:rPr sz="2800" b="1" dirty="0" err="1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 dirty="0"/>
            </a:br>
            <a:endParaRPr sz="2800" dirty="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X, Y coordinates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nearest restaurant</a:t>
            </a:r>
          </a:p>
          <a:p>
            <a:pPr marL="0" lvl="5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 dirty="0"/>
            </a:br>
            <a:endParaRPr sz="2800" dirty="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/>
              <a:t>Input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column name (and a CSV file)</a:t>
            </a:r>
          </a:p>
          <a:p>
            <a:pPr marL="0" lvl="5" indent="0">
              <a:buSzTx/>
              <a:buNone/>
            </a:pPr>
            <a:r>
              <a:rPr b="1" dirty="0"/>
              <a:t>Output</a:t>
            </a:r>
            <a:r>
              <a:rPr dirty="0"/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/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 dirty="0"/>
              <a:t>Example</a:t>
            </a:r>
            <a:r>
              <a:rPr dirty="0"/>
              <a:t>:</a:t>
            </a:r>
            <a:br>
              <a:rPr dirty="0"/>
            </a:br>
            <a:br>
              <a:rPr sz="2200" dirty="0"/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 dirty="0">
                <a:latin typeface="Courier"/>
                <a:ea typeface="Courier"/>
                <a:cs typeface="Courier"/>
                <a:sym typeface="Courier"/>
              </a:rPr>
            </a:b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 dirty="0"/>
            </a:br>
            <a:r>
              <a:rPr sz="2800" dirty="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>
                <a:latin typeface="+mn-lt"/>
              </a:rP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Input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none typed (only a CSV file)</a:t>
            </a:r>
          </a:p>
          <a:p>
            <a:pPr marL="0" lvl="5" indent="0">
              <a:buSzTx/>
              <a:buNone/>
            </a:pPr>
            <a:r>
              <a:rPr b="1" dirty="0">
                <a:latin typeface="+mn-lt"/>
              </a:rPr>
              <a:t>Output</a:t>
            </a:r>
            <a:r>
              <a:rPr dirty="0">
                <a:latin typeface="+mn-lt"/>
              </a:rP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rPr dirty="0">
                <a:latin typeface="+mn-lt"/>
              </a:rP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 dirty="0">
                <a:latin typeface="+mn-lt"/>
              </a:rPr>
              <a:t>Example</a:t>
            </a:r>
            <a:r>
              <a:rPr dirty="0">
                <a:latin typeface="+mn-lt"/>
              </a:rPr>
              <a:t>:</a:t>
            </a:r>
            <a:br>
              <a:rPr dirty="0">
                <a:latin typeface="+mn-lt"/>
              </a:rPr>
            </a:br>
            <a:br>
              <a:rPr sz="2200" dirty="0">
                <a:latin typeface="+mn-lt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prompt&gt; </a:t>
            </a:r>
            <a:r>
              <a:rPr sz="2800" b="1" dirty="0">
                <a:latin typeface="+mn-lt"/>
                <a:ea typeface="Courier"/>
                <a:cs typeface="Courier"/>
                <a:sym typeface="Courier"/>
              </a:rPr>
              <a:t>python yearly.py</a:t>
            </a:r>
            <a:br>
              <a:rPr sz="2800" b="1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1967: 23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1968: 29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2969: 15</a:t>
            </a:r>
            <a:br>
              <a:rPr sz="2800" dirty="0">
                <a:latin typeface="+mn-lt"/>
                <a:ea typeface="Courier"/>
                <a:cs typeface="Courier"/>
                <a:sym typeface="Courier"/>
              </a:rPr>
            </a:br>
            <a:r>
              <a:rPr sz="2800" dirty="0">
                <a:latin typeface="+mn-lt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48680" y="7956976"/>
            <a:ext cx="610744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455091" y="8690747"/>
            <a:ext cx="60946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3980876" y="7194976"/>
            <a:ext cx="504304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rPr dirty="0">
                <a:latin typeface="+mn-lt"/>
              </a:rP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r>
              <a:rPr dirty="0"/>
              <a:t>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Spreadsheets often allow different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2901</Words>
  <Application>Microsoft Macintosh PowerPoint</Application>
  <PresentationFormat>Custom</PresentationFormat>
  <Paragraphs>707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Calibri</vt:lpstr>
      <vt:lpstr>Courier</vt:lpstr>
      <vt:lpstr>Gill Sans</vt:lpstr>
      <vt:lpstr>Gill Sans Light</vt:lpstr>
      <vt:lpstr>Helvetica Neue</vt:lpstr>
      <vt:lpstr>White</vt:lpstr>
      <vt:lpstr>[220]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Today's Outline</vt:lpstr>
      <vt:lpstr>Demo 1: Restaurant Location Lookup</vt:lpstr>
      <vt:lpstr>Demo 2: Nearest Restaurant Search</vt:lpstr>
      <vt:lpstr>Demo 3: Hurricane Column Dump</vt:lpstr>
      <vt:lpstr>Demo 4: Hurricanes per Year</vt:lpstr>
      <vt:lpstr>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9</cp:revision>
  <dcterms:modified xsi:type="dcterms:W3CDTF">2020-03-05T23:15:35Z</dcterms:modified>
</cp:coreProperties>
</file>